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  <p:sldMasterId id="2147483962" r:id="rId2"/>
    <p:sldMasterId id="2147483974" r:id="rId3"/>
    <p:sldMasterId id="2147483986" r:id="rId4"/>
    <p:sldMasterId id="2147484022" r:id="rId5"/>
    <p:sldMasterId id="2147484034" r:id="rId6"/>
    <p:sldMasterId id="2147484046" r:id="rId7"/>
    <p:sldMasterId id="2147484058" r:id="rId8"/>
    <p:sldMasterId id="2147484082" r:id="rId9"/>
  </p:sldMasterIdLst>
  <p:notesMasterIdLst>
    <p:notesMasterId r:id="rId47"/>
  </p:notesMasterIdLst>
  <p:sldIdLst>
    <p:sldId id="256" r:id="rId10"/>
    <p:sldId id="350" r:id="rId11"/>
    <p:sldId id="351" r:id="rId12"/>
    <p:sldId id="352" r:id="rId13"/>
    <p:sldId id="353" r:id="rId14"/>
    <p:sldId id="354" r:id="rId15"/>
    <p:sldId id="373" r:id="rId16"/>
    <p:sldId id="321" r:id="rId17"/>
    <p:sldId id="341" r:id="rId18"/>
    <p:sldId id="337" r:id="rId19"/>
    <p:sldId id="335" r:id="rId20"/>
    <p:sldId id="326" r:id="rId21"/>
    <p:sldId id="327" r:id="rId22"/>
    <p:sldId id="328" r:id="rId23"/>
    <p:sldId id="329" r:id="rId24"/>
    <p:sldId id="332" r:id="rId25"/>
    <p:sldId id="333" r:id="rId26"/>
    <p:sldId id="334" r:id="rId27"/>
    <p:sldId id="357" r:id="rId28"/>
    <p:sldId id="358" r:id="rId29"/>
    <p:sldId id="359" r:id="rId30"/>
    <p:sldId id="360" r:id="rId31"/>
    <p:sldId id="361" r:id="rId32"/>
    <p:sldId id="362" r:id="rId33"/>
    <p:sldId id="369" r:id="rId34"/>
    <p:sldId id="370" r:id="rId35"/>
    <p:sldId id="371" r:id="rId36"/>
    <p:sldId id="372" r:id="rId37"/>
    <p:sldId id="363" r:id="rId38"/>
    <p:sldId id="364" r:id="rId39"/>
    <p:sldId id="366" r:id="rId40"/>
    <p:sldId id="367" r:id="rId41"/>
    <p:sldId id="368" r:id="rId42"/>
    <p:sldId id="365" r:id="rId43"/>
    <p:sldId id="322" r:id="rId44"/>
    <p:sldId id="356" r:id="rId45"/>
    <p:sldId id="355" r:id="rId46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 autoAdjust="0"/>
    <p:restoredTop sz="94660"/>
  </p:normalViewPr>
  <p:slideViewPr>
    <p:cSldViewPr>
      <p:cViewPr varScale="1">
        <p:scale>
          <a:sx n="103" d="100"/>
          <a:sy n="103" d="100"/>
        </p:scale>
        <p:origin x="3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0C317-54BE-46A0-8E6E-73320CF7A09D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B8FDF-3B41-4E59-909B-A7A3D2081C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64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95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01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676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838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37118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600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0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42778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7074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3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7056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88159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132929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361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65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995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26287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94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825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241256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538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310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088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562721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282906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6245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281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26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032235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08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667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406089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88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147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1379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984752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37526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604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741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6749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411522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79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1607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62153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934093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04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5030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612687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039479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723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768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257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233922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99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69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771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110364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5138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661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125826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588346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1499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798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574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65475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414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42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5739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025068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253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69419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168827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14562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5594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499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49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1832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842910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52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1647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6932262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733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7383AA-B088-4E2A-8641-F9EC6FA4FAAE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9409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058463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34529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73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564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75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28749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7787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95889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75404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0030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7433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9970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1136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8673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57762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03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508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823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728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5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85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512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828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C5100DE-8B54-4D41-A4CF-8D6F7DFDCBDC}" type="datetimeFigureOut">
              <a:rPr lang="ru-RU" smtClean="0">
                <a:solidFill>
                  <a:srgbClr val="775F55"/>
                </a:solidFill>
              </a:rPr>
              <a:pPr/>
              <a:t>04.01.2021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3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100DE-8B54-4D41-A4CF-8D6F7DFDCBDC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383AA-B088-4E2A-8641-F9EC6FA4F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65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1699"/>
            <a:ext cx="7772400" cy="147002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элементами коучинга для учителей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1095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4149079"/>
            <a:ext cx="68026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функциональной грамотности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русского языка и литературы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16081" y="5720805"/>
            <a:ext cx="6065751" cy="7694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Каржасбекова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М.К., Кусаинова Н.Ж.,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Караганда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гимназия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М. Жумабаева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203" y="1412776"/>
            <a:ext cx="3959505" cy="262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типы текстов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479282">
            <a:off x="3169807" y="2264842"/>
            <a:ext cx="484632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547280">
            <a:off x="5784630" y="2259951"/>
            <a:ext cx="484632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397780"/>
            <a:ext cx="3165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сплошной текст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3397779"/>
            <a:ext cx="3590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несплошной текст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129" y="4365104"/>
            <a:ext cx="1999108" cy="199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28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ТИПЫ ТЕКСТОВ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 numCol="2">
            <a:noAutofit/>
          </a:bodyPr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сплошным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тексты, которые ученики читают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повседневной  жизни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и в школе: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(отрывок из рассказа, стихотворение, описание человека,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места, предмета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т. д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повествование (рассказ, стихотворение, повесть, басня, письмо, статья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газете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журнале, статья в учебнике, инструкция, реклама,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содержание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фильма, спектакля, пост блога, материалы различных сайтов);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 (сочинение-размышление, комментарий,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 собственного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несплошным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текстам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относятся: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диаграммы;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(кластеры);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карты и карты местности;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помещения, местности, сооружения;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входные билеты;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расписание движения транспорта;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сайтов.</a:t>
            </a:r>
          </a:p>
        </p:txBody>
      </p:sp>
    </p:spTree>
    <p:extLst>
      <p:ext uri="{BB962C8B-B14F-4D97-AF65-F5344CB8AC3E}">
        <p14:creationId xmlns:p14="http://schemas.microsoft.com/office/powerpoint/2010/main" val="206388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1.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понимание текста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153400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темы и основной мысли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текста;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различение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и второстепенной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информации;</a:t>
            </a:r>
          </a:p>
          <a:p>
            <a:pPr>
              <a:buFont typeface="Wingdings" panose="05000000000000000000" pitchFamily="2" charset="2"/>
              <a:buChar char="v"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различий в двух или более текстах/сравнение содержания текстов.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8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332656"/>
            <a:ext cx="8153400" cy="990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заданий на общее понимание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Озаглавить текст.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Озаглавить абзац.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основную идею абзаца по ключевым словам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содержание двух или более текстов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сформулированных идей выбрать наиболее общую, доминирующую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Сформулировать тезис, выражающий общий смысл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657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313" y="260648"/>
            <a:ext cx="8153400" cy="9906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Поиск и извлечение 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153400" cy="44958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буквального соответствия терминов при наличии отвлекающей информации;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информации, явно выраженной в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несплошном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описательном тексте;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 информации, неявно выраженной в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несплошном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тексте смешанного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формата.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4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332656"/>
            <a:ext cx="8856984" cy="9906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поиск и извлечение информации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8153400" cy="44958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«Правда» или «ложь»?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«Правда», «ложь», «нет информации в тексте».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Прочитай текст, ответь «да» или «нет» на вопросы, указанные ниже.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Факт или мнение?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2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Обобщение и интерпретация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81128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в тексте данные, подтверждающие определённый вывод;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скрытую связь между двумя частями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информацию, содержащуюся в тексте, для подтверждения точки зрения;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связь между двумя текстами, обобщив информацию;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соотнести отдельную деталь в тексте с моралью/ общей идеей;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вывод на основе анализа текста;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мотивы поведения героев.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1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4-5. Рефлексия и оценка 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(оценка содержания и формы текста)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8153400" cy="478112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соотнести информацию в тексте с собственным опытом;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поступки персонажа в коротком рассказе;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обосновать мнение, сочетая ранее полученные знания и информацию из текста;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назначение иллюстрации в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несплошном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описательном тексте;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предположить, каково будет поведение персонажа за пределами сюжета, исходя из описанных в рассказе событий;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утверждений, содержащихся в тексте, на основе собственных знаний и системы ценностей.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53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и оценка: размышление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содержания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700808"/>
            <a:ext cx="8153400" cy="449580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мнения по вопросу, затронутому в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тексте;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 на основе информации, полученной из описательного текста смешанного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формата;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выбора, сделанного в результате сравнения и оценки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предположить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собственные действия возможны в ответ на информацию, содержащуюся в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тексте;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мнений героев с личным опытом и знаниями.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25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736589"/>
            <a:ext cx="5543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задание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2936"/>
            <a:ext cx="3302496" cy="3302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743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о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понятии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ФГ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 и о её содержании;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о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развитии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ФГ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на уроках русского языка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и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литературы;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заключение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472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982177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Квадраты</a:t>
            </a:r>
          </a:p>
          <a:p>
            <a:pPr lvl="0" algn="ctr">
              <a:defRPr/>
            </a:pPr>
            <a:r>
              <a:rPr lang="ru-RU" sz="2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Художница Ян </a:t>
            </a:r>
            <a:r>
              <a:rPr lang="ru-RU" sz="2400" b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Лиу</a:t>
            </a:r>
            <a:r>
              <a:rPr lang="ru-RU" sz="24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14 лет прожила в Китае, а затем переехала в Германию. 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Будучи </a:t>
            </a:r>
            <a:r>
              <a:rPr lang="ru-RU" sz="24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творческой натурой, 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девушка </a:t>
            </a:r>
            <a:r>
              <a:rPr lang="ru-RU" sz="24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создала серию иллюстраций, в которых наглядно показала, чем отличаются восточные традиции от западных. Слева, в синем квадрате, изображены особенности поведения западного человека в той или иной ситуации, справа, в красном квадрате - восточного.</a:t>
            </a:r>
            <a:endParaRPr lang="ru-RU" sz="24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1053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07"/>
          <a:stretch/>
        </p:blipFill>
        <p:spPr bwMode="auto">
          <a:xfrm>
            <a:off x="539552" y="1268760"/>
            <a:ext cx="8293989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279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21"/>
          <a:stretch/>
        </p:blipFill>
        <p:spPr bwMode="auto">
          <a:xfrm>
            <a:off x="611560" y="1052736"/>
            <a:ext cx="818928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623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71"/>
          <a:stretch/>
        </p:blipFill>
        <p:spPr bwMode="auto">
          <a:xfrm>
            <a:off x="0" y="908720"/>
            <a:ext cx="874820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1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41"/>
          <a:stretch/>
        </p:blipFill>
        <p:spPr bwMode="auto">
          <a:xfrm>
            <a:off x="467544" y="908720"/>
            <a:ext cx="8450336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5675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6414" y="1156682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самовыражения</a:t>
            </a:r>
          </a:p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762000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546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268760"/>
            <a:ext cx="3279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Пунктуальность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69" y="2204864"/>
            <a:ext cx="762000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0804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399782"/>
            <a:ext cx="3540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в очереди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4864"/>
            <a:ext cx="762000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394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268760"/>
            <a:ext cx="6484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шума в общественных местах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50" y="2060848"/>
            <a:ext cx="762000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7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262109"/>
              </p:ext>
            </p:extLst>
          </p:nvPr>
        </p:nvGraphicFramePr>
        <p:xfrm>
          <a:off x="971600" y="2348882"/>
          <a:ext cx="7488831" cy="2736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9765"/>
                <a:gridCol w="2601391"/>
                <a:gridCol w="2657675"/>
              </a:tblGrid>
              <a:tr h="547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0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Западный человек</a:t>
                      </a: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000" b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 человек</a:t>
                      </a: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547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Картинка №1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547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Картинка №2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547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Картинка №3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5472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Картинка №4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687269"/>
            <a:ext cx="835292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Вопросы и задания по картинкам: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Заполните  таблицу на соотнесение особенностей поведения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341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875" y="908720"/>
            <a:ext cx="7095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Зачем в школе нужно развивать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ФГ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2276871"/>
            <a:ext cx="6803730" cy="374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4764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97592"/>
            <a:ext cx="864096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Квадраты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мотивам работ художницы Ян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Лиу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русский Интернет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картинку, добавив туда зеленый квадрат, сравнение с Россией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особенности поведения русских людей в путешествиях? </a:t>
            </a: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в решении проблем в России?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питаются люди в России? </a:t>
            </a:r>
            <a:endParaRPr lang="ru-RU" sz="20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926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2"/>
          <a:stretch/>
        </p:blipFill>
        <p:spPr bwMode="auto">
          <a:xfrm>
            <a:off x="683568" y="2420888"/>
            <a:ext cx="7475934" cy="231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195072"/>
            <a:ext cx="73319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Каковы особенности поведения русских людей в путешествиях?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467412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46" t="1923" b="82763"/>
          <a:stretch/>
        </p:blipFill>
        <p:spPr bwMode="auto">
          <a:xfrm>
            <a:off x="395536" y="2420888"/>
            <a:ext cx="814728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466781"/>
            <a:ext cx="598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питаются люди в России?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3510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2" t="85530"/>
          <a:stretch/>
        </p:blipFill>
        <p:spPr bwMode="auto">
          <a:xfrm>
            <a:off x="539552" y="2780928"/>
            <a:ext cx="8328707" cy="222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7607" y="1978114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подходы в решении проблем в России?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1052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22" y="692696"/>
            <a:ext cx="863384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2280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Квадраты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какому типу больше тяготеет Казахстан? Обоснуйте  свой ответ.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Квадраты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Тебе нужно написать  статью в школьную газету  о традициях людей, живущих на Западе. 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Какую особенность ты бы выделил? Почему?</a:t>
            </a:r>
            <a:endParaRPr lang="ru-RU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4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556792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характеризует ученика, у которого сформированы навыки функционального чтения?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9091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982" y="1005408"/>
            <a:ext cx="82809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 грамотная личность – это личность разбирающаяся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  и функционирующая в согласовании с социальными ценностями, ожиданиями  и увлечениями.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свойства функционально грамотной личности: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человек независимый, постигающий,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способный жить среди людей;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асполагающий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определенными свойствами,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компетенциями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Изучать. Находить.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Мыслить. Содействовать. Приниматься за дело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Компетенции, связанные с ФГ: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выбирать и использовать различные технологии;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видеть проблемы и искать пути их решения;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учиться всю жизнь.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68960"/>
            <a:ext cx="2286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29082" y="235967"/>
            <a:ext cx="3285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747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8104562" cy="506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696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908120"/>
            <a:ext cx="6894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для вас самое главное в школе?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40968"/>
            <a:ext cx="236220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831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24483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для вас самое главное в школе?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453" y="1773063"/>
            <a:ext cx="2676253" cy="223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3" r="8925"/>
          <a:stretch/>
        </p:blipFill>
        <p:spPr bwMode="auto">
          <a:xfrm>
            <a:off x="683568" y="1773063"/>
            <a:ext cx="2806096" cy="239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99337"/>
            <a:ext cx="1311851" cy="97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618" y="4246883"/>
            <a:ext cx="3272779" cy="228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946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традиционных к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активным формам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5616" y="2636912"/>
            <a:ext cx="5786066" cy="485556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spcBef>
                <a:spcPct val="20000"/>
              </a:spcBef>
              <a:buClrTx/>
              <a:buSzTx/>
              <a:buNone/>
            </a:pPr>
            <a:r>
              <a:rPr lang="ru-RU" sz="3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Функциональная грамотность </a:t>
            </a:r>
            <a:endParaRPr lang="ru-RU" b="1" dirty="0">
              <a:solidFill>
                <a:srgbClr val="0099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973155" y="3377844"/>
            <a:ext cx="484632" cy="80815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50630" y="4221088"/>
            <a:ext cx="2329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Активные методы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091936" y="3377844"/>
            <a:ext cx="484632" cy="80815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026333" y="3377843"/>
            <a:ext cx="484632" cy="80815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87624" y="4221088"/>
            <a:ext cx="2293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оммуникативные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32974" y="4221088"/>
            <a:ext cx="151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ворческие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0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Тестовые задания на развитие функциональной грамотности чтения у учащихся»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marR="95250" lvl="0" indent="-342900" algn="just">
              <a:lnSpc>
                <a:spcPct val="115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</a:t>
            </a:r>
            <a:r>
              <a:rPr lang="ru-RU" sz="27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данном сборнике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предлагаются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задания, как для коллективной, так и для индивидуальной работы с разнообразными текстами, позволяющие развивать функциональную грамотность учащихся. Ряд заданий ориентирован на работу с текстами, в которых информация представлена в различных видах: таблицах, картинках, схемах.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79705" indent="457200" algn="just">
              <a:lnSpc>
                <a:spcPct val="115000"/>
              </a:lnSpc>
              <a:spcAft>
                <a:spcPts val="600"/>
              </a:spcAft>
            </a:pPr>
            <a:r>
              <a:rPr lang="ru-RU" sz="3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kk-KZ" sz="2800" b="1" dirty="0">
                <a:latin typeface="Times New Roman"/>
                <a:ea typeface="Calibri"/>
                <a:cs typeface="Times New Roman"/>
              </a:rPr>
              <a:t>Цель пособия ­­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­­</a:t>
            </a:r>
            <a:r>
              <a:rPr lang="kk-KZ" sz="2800" b="1" dirty="0">
                <a:latin typeface="Times New Roman"/>
                <a:ea typeface="Calibri"/>
                <a:cs typeface="Times New Roman"/>
              </a:rPr>
              <a:t>­- оказание практической помощи </a:t>
            </a:r>
            <a:r>
              <a:rPr lang="kk-KZ" sz="2800" b="1" dirty="0" smtClean="0">
                <a:latin typeface="Times New Roman"/>
                <a:ea typeface="Calibri"/>
                <a:cs typeface="Times New Roman"/>
              </a:rPr>
              <a:t>учителям </a:t>
            </a:r>
            <a:r>
              <a:rPr lang="kk-KZ" sz="2800" b="1" dirty="0">
                <a:latin typeface="Times New Roman"/>
                <a:ea typeface="Calibri"/>
                <a:cs typeface="Times New Roman"/>
              </a:rPr>
              <a:t>для организации работы по развитию функциональной грамотности. </a:t>
            </a:r>
            <a:endParaRPr lang="ru-RU" sz="2800" b="1" dirty="0">
              <a:ea typeface="Calibri"/>
              <a:cs typeface="Times New Roman"/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endParaRPr lang="ru-RU" dirty="0">
              <a:solidFill>
                <a:srgbClr val="0099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0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Читательские умения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r>
              <a:rPr lang="ru-RU" sz="1600" dirty="0" smtClean="0"/>
              <a:t> </a:t>
            </a:r>
          </a:p>
          <a:p>
            <a:endParaRPr lang="ru-RU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39954"/>
            <a:ext cx="2395537" cy="92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71599" y="2467468"/>
            <a:ext cx="2251521" cy="3121772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/>
              </a:rPr>
              <a:t>Ученик </a:t>
            </a:r>
            <a:r>
              <a:rPr lang="ru-RU" b="1" dirty="0" smtClean="0">
                <a:solidFill>
                  <a:srgbClr val="000000"/>
                </a:solidFill>
                <a:latin typeface="Arial"/>
              </a:rPr>
              <a:t>концентрируется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, прежде всего, </a:t>
            </a:r>
            <a:endParaRPr lang="ru-RU" b="1" dirty="0" smtClean="0">
              <a:solidFill>
                <a:srgbClr val="000000"/>
              </a:solidFill>
              <a:latin typeface="Arial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отдельных фрагментах информации текста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546718"/>
            <a:ext cx="2395537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408" y="1554015"/>
            <a:ext cx="244475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851920" y="2467468"/>
            <a:ext cx="1955101" cy="35067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0688" tIns="346169" rIns="170688" bIns="170688" numCol="1" spcCol="1270" anchor="t" anchorCtr="0">
            <a:noAutofit/>
          </a:bodyPr>
          <a:lstStyle/>
          <a:p>
            <a:pPr marL="171450" lvl="1" indent="-17145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900" kern="1200" dirty="0"/>
          </a:p>
          <a:p>
            <a:pPr marL="171450" lvl="1" indent="-171450" algn="l" defTabSz="8445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900" kern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18789" y="2474765"/>
            <a:ext cx="2240636" cy="3121772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</a:rPr>
              <a:t>Ученик соединяет эти фрагменты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в </a:t>
            </a:r>
            <a:r>
              <a:rPr lang="ru-RU" sz="2000" b="1" dirty="0">
                <a:solidFill>
                  <a:schemeClr val="tx1"/>
                </a:solidFill>
              </a:rPr>
              <a:t>общую картину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23657" y="2488967"/>
            <a:ext cx="2444750" cy="3121772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</a:rPr>
              <a:t>Ученик соотносит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</a:rPr>
              <a:t>сообщение текста </a:t>
            </a:r>
            <a:r>
              <a:rPr lang="ru-RU" sz="2000" b="1" dirty="0" smtClean="0">
                <a:solidFill>
                  <a:schemeClr val="tx1"/>
                </a:solidFill>
              </a:rPr>
              <a:t>  с 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внетекстовой </a:t>
            </a:r>
            <a:endParaRPr lang="ru-RU" sz="2000" b="1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</a:rPr>
              <a:t>информацией</a:t>
            </a:r>
          </a:p>
        </p:txBody>
      </p:sp>
    </p:spTree>
    <p:extLst>
      <p:ext uri="{BB962C8B-B14F-4D97-AF65-F5344CB8AC3E}">
        <p14:creationId xmlns:p14="http://schemas.microsoft.com/office/powerpoint/2010/main" val="118707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3905</TotalTime>
  <Words>937</Words>
  <Application>Microsoft Office PowerPoint</Application>
  <PresentationFormat>Экран (4:3)</PresentationFormat>
  <Paragraphs>149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37</vt:i4>
      </vt:variant>
    </vt:vector>
  </HeadingPairs>
  <TitlesOfParts>
    <vt:vector size="52" baseType="lpstr">
      <vt:lpstr>Arial</vt:lpstr>
      <vt:lpstr>Calibri</vt:lpstr>
      <vt:lpstr>Times New Roman</vt:lpstr>
      <vt:lpstr>Tw Cen MT</vt:lpstr>
      <vt:lpstr>Wingdings</vt:lpstr>
      <vt:lpstr>Wingdings 2</vt:lpstr>
      <vt:lpstr>1_Обычная</vt:lpstr>
      <vt:lpstr>2_Обычная</vt:lpstr>
      <vt:lpstr>3_Обычная</vt:lpstr>
      <vt:lpstr>4_Обычная</vt:lpstr>
      <vt:lpstr>7_Обычная</vt:lpstr>
      <vt:lpstr>8_Обычная</vt:lpstr>
      <vt:lpstr>9_Обычная</vt:lpstr>
      <vt:lpstr>10_Обычная</vt:lpstr>
      <vt:lpstr>Тема Office</vt:lpstr>
      <vt:lpstr>Мастер-класс с элементами коучинга для учителей 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Переход от традиционных к активным формам обучения</vt:lpstr>
      <vt:lpstr> «Тестовые задания на развитие функциональной грамотности чтения у учащихся» </vt:lpstr>
      <vt:lpstr>Читательские умения</vt:lpstr>
      <vt:lpstr>Основные типы текстов</vt:lpstr>
      <vt:lpstr>ТИПЫ ТЕКСТОВ</vt:lpstr>
      <vt:lpstr>1. Общее понимание текста</vt:lpstr>
      <vt:lpstr>Виды заданий на общее понимание </vt:lpstr>
      <vt:lpstr>2. Поиск и извлечение информации</vt:lpstr>
      <vt:lpstr>Задания на поиск и извлечение информации</vt:lpstr>
      <vt:lpstr>3. Обобщение и интерпретация</vt:lpstr>
      <vt:lpstr>4-5. Рефлексия и оценка  (оценка содержания и формы текста)</vt:lpstr>
      <vt:lpstr>Рефлексия и оценка: размышление  и оценка содержания текста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</vt:lpstr>
      <vt:lpstr>Презентация PowerPoint</vt:lpstr>
      <vt:lpstr>Презентация PowerPoint</vt:lpstr>
    </vt:vector>
  </TitlesOfParts>
  <Company>by Shift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с остановками</dc:title>
  <dc:creator>1</dc:creator>
  <cp:lastModifiedBy>Admin</cp:lastModifiedBy>
  <cp:revision>137</cp:revision>
  <cp:lastPrinted>2015-01-04T11:35:12Z</cp:lastPrinted>
  <dcterms:created xsi:type="dcterms:W3CDTF">2014-12-28T14:30:44Z</dcterms:created>
  <dcterms:modified xsi:type="dcterms:W3CDTF">2021-01-04T06:59:58Z</dcterms:modified>
</cp:coreProperties>
</file>